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79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2A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2011680"/>
            <a:ext cx="10817352" cy="3200400"/>
          </a:xfrm>
          <a:prstGeom prst="rect">
            <a:avLst/>
          </a:prstGeom>
          <a:solidFill>
            <a:srgbClr val="2B6CB0"/>
          </a:solidFill>
          <a:ln>
            <a:solidFill>
              <a:srgbClr val="2B6CB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4000" b="1">
                <a:solidFill>
                  <a:srgbClr val="FFFFFF"/>
                </a:solidFill>
                <a:latin typeface="Arial"/>
              </a:defRPr>
            </a:pPr>
            <a:r>
              <a:t>Заедно срещу агресията: Партньорство между детската градина и семейството</a:t>
            </a:r>
          </a:p>
          <a:p>
            <a:r>
              <a:t/>
            </a:r>
            <a:br/>
            <a:r>
              <a:t>Практически насоки за успешен диалог и превантивни практики в ДГ „Слънце“ – гр. Кюстендил</a:t>
            </a:r>
            <a:br/>
            <a:r>
              <a:t>Учебна 2026/2027 година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57200"/>
            <a:ext cx="10817352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>
                <a:solidFill>
                  <a:srgbClr val="1B2A47"/>
                </a:solidFill>
                <a:latin typeface="Arial"/>
              </a:defRPr>
            </a:pPr>
            <a:r>
              <a:t>Споделената реалност: Какво е агресията?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85800" y="1828800"/>
            <a:ext cx="10817352" cy="4114800"/>
          </a:xfrm>
          <a:prstGeom prst="roundRect">
            <a:avLst/>
          </a:prstGeom>
          <a:solidFill>
            <a:srgbClr val="FFFFFF"/>
          </a:solidFill>
          <a:ln>
            <a:solidFill>
              <a:srgbClr val="2B6CB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2000"/>
              </a:spcAft>
              <a:defRPr sz="2200">
                <a:solidFill>
                  <a:srgbClr val="2D3748"/>
                </a:solidFill>
                <a:latin typeface="Arial"/>
              </a:defRPr>
            </a:pPr>
            <a:r>
              <a:t>• Силните емоции (гняв, разочарование, ревност) са естествена част от развитието на детето.</a:t>
            </a:r>
          </a:p>
          <a:p>
            <a:pPr>
              <a:spcAft>
                <a:spcPts val="2000"/>
              </a:spcAft>
              <a:defRPr sz="2200">
                <a:solidFill>
                  <a:srgbClr val="2D3748"/>
                </a:solidFill>
                <a:latin typeface="Arial"/>
              </a:defRPr>
            </a:pPr>
            <a:r>
              <a:t>• Агресивното поведение е визуален сигнал – то е вик за помощ и знак за емоционално безсилие.</a:t>
            </a:r>
          </a:p>
          <a:p>
            <a:pPr>
              <a:spcAft>
                <a:spcPts val="2000"/>
              </a:spcAft>
              <a:defRPr sz="2200">
                <a:solidFill>
                  <a:srgbClr val="2D3748"/>
                </a:solidFill>
                <a:latin typeface="Arial"/>
              </a:defRPr>
            </a:pPr>
            <a:r>
              <a:t>• Детето няма друг инструмент в този момент, за да изрази какво точно чувства.</a:t>
            </a:r>
          </a:p>
          <a:p>
            <a:pPr>
              <a:spcAft>
                <a:spcPts val="2000"/>
              </a:spcAft>
              <a:defRPr sz="2200">
                <a:solidFill>
                  <a:srgbClr val="2D3748"/>
                </a:solidFill>
                <a:latin typeface="Arial"/>
              </a:defRPr>
            </a:pPr>
            <a:r>
              <a:t>• Преди да реагираме на поведението (над водата), трябва да разберем нуждата под него (под водата).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6CB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" y="2286000"/>
            <a:ext cx="10360152" cy="2286000"/>
          </a:xfrm>
          <a:prstGeom prst="rect">
            <a:avLst/>
          </a:prstGeom>
          <a:solidFill>
            <a:srgbClr val="1B2A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4400" b="1">
                <a:solidFill>
                  <a:srgbClr val="FFFFFF"/>
                </a:solidFill>
                <a:latin typeface="Arial"/>
              </a:defRPr>
            </a:pPr>
            <a:r>
              <a:t>ЧАСТ I: УКАЗАНИЯ ЗА УЧИТЕЛИТЕ</a:t>
            </a:r>
          </a:p>
          <a:p>
            <a:pPr algn="ctr">
              <a:defRPr sz="2400">
                <a:solidFill>
                  <a:srgbClr val="F4F6F9"/>
                </a:solidFill>
                <a:latin typeface="Arial"/>
              </a:defRPr>
            </a:pPr>
            <a:r>
              <a:t>Професионалният диалог и управление на срещите с родители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57200"/>
            <a:ext cx="10817352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>
                <a:solidFill>
                  <a:srgbClr val="1B2A47"/>
                </a:solidFill>
                <a:latin typeface="Arial"/>
              </a:defRPr>
            </a:pPr>
            <a:r>
              <a:t>Изкуството на трудния разговор с родителя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85800" y="1828800"/>
            <a:ext cx="10817352" cy="4114800"/>
          </a:xfrm>
          <a:prstGeom prst="roundRect">
            <a:avLst/>
          </a:prstGeom>
          <a:solidFill>
            <a:srgbClr val="FFFFFF"/>
          </a:solidFill>
          <a:ln>
            <a:solidFill>
              <a:srgbClr val="2B6CB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2000"/>
              </a:spcAft>
              <a:defRPr sz="2200">
                <a:solidFill>
                  <a:srgbClr val="2D3748"/>
                </a:solidFill>
                <a:latin typeface="Arial"/>
              </a:defRPr>
            </a:pPr>
            <a:r>
              <a:t>• Целта на срещата НЕ е родителят да бъде съден или да се почувства виновен.</a:t>
            </a:r>
          </a:p>
          <a:p>
            <a:pPr>
              <a:spcAft>
                <a:spcPts val="2000"/>
              </a:spcAft>
              <a:defRPr sz="2200">
                <a:solidFill>
                  <a:srgbClr val="2D3748"/>
                </a:solidFill>
                <a:latin typeface="Arial"/>
              </a:defRPr>
            </a:pPr>
            <a:r>
              <a:t>• Основна цел: Създаване на съвместен, работещ и единен план за подкрепа на детето.</a:t>
            </a:r>
          </a:p>
          <a:p>
            <a:pPr>
              <a:spcAft>
                <a:spcPts val="2000"/>
              </a:spcAft>
              <a:defRPr sz="2200">
                <a:solidFill>
                  <a:srgbClr val="2D3748"/>
                </a:solidFill>
                <a:latin typeface="Arial"/>
              </a:defRPr>
            </a:pPr>
            <a:r>
              <a:t>• Родителят и учителят са партньори в един екип, а не противници в спор.</a:t>
            </a:r>
          </a:p>
          <a:p>
            <a:pPr>
              <a:spcAft>
                <a:spcPts val="2000"/>
              </a:spcAft>
              <a:defRPr sz="2200">
                <a:solidFill>
                  <a:srgbClr val="2D3748"/>
                </a:solidFill>
                <a:latin typeface="Arial"/>
              </a:defRPr>
            </a:pPr>
            <a:r>
              <a:t>• Споделената отговорност изисква пълно доверие и добронамерена комуникация.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57200"/>
            <a:ext cx="10817352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>
                <a:solidFill>
                  <a:srgbClr val="1B2A47"/>
                </a:solidFill>
                <a:latin typeface="Arial"/>
              </a:defRPr>
            </a:pPr>
            <a:r>
              <a:t>Техниката на „Сандвича“ за обратна връзка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85800" y="2011680"/>
            <a:ext cx="3383280" cy="3840480"/>
          </a:xfrm>
          <a:prstGeom prst="roundRect">
            <a:avLst/>
          </a:prstGeom>
          <a:solidFill>
            <a:srgbClr val="FFFFFF"/>
          </a:solidFill>
          <a:ln>
            <a:solidFill>
              <a:srgbClr val="2B6CB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2000" b="1">
                <a:solidFill>
                  <a:srgbClr val="2B6CB0"/>
                </a:solidFill>
              </a:defRPr>
            </a:pPr>
            <a:r>
              <a:t>1. Позитивно начало</a:t>
            </a:r>
          </a:p>
          <a:p>
            <a:r>
              <a:t/>
            </a:r>
            <a:br/>
            <a:r>
              <a:t>Започнете с искрена похвала за силна страна, талант или добър навик на детето в групата.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89120" y="2011680"/>
            <a:ext cx="3383280" cy="3840480"/>
          </a:xfrm>
          <a:prstGeom prst="roundRect">
            <a:avLst/>
          </a:prstGeom>
          <a:solidFill>
            <a:srgbClr val="FFFFFF"/>
          </a:solidFill>
          <a:ln>
            <a:solidFill>
              <a:srgbClr val="2B6CB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2000" b="1">
                <a:solidFill>
                  <a:srgbClr val="1B2A47"/>
                </a:solidFill>
              </a:defRPr>
            </a:pPr>
            <a:r>
              <a:t>2. Ядро (Проблем)</a:t>
            </a:r>
          </a:p>
          <a:p>
            <a:r>
              <a:t/>
            </a:r>
            <a:br/>
            <a:r>
              <a:t>Изложете обективно фактите за проявеното проблемно поведение без емоции и лични квалификации.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92440" y="2011680"/>
            <a:ext cx="3383280" cy="3840480"/>
          </a:xfrm>
          <a:prstGeom prst="roundRect">
            <a:avLst/>
          </a:prstGeom>
          <a:solidFill>
            <a:srgbClr val="FFFFFF"/>
          </a:solidFill>
          <a:ln>
            <a:solidFill>
              <a:srgbClr val="2B6CB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2000" b="1">
                <a:solidFill>
                  <a:srgbClr val="2B6CB0"/>
                </a:solidFill>
              </a:defRPr>
            </a:pPr>
            <a:r>
              <a:t>3. Позитивен финал</a:t>
            </a:r>
          </a:p>
          <a:p>
            <a:r>
              <a:t/>
            </a:r>
            <a:br/>
            <a:r>
              <a:t>Завършете с изразяване на сигурност, че с общи усилия и партньорство ще постигнете успех.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57200"/>
            <a:ext cx="10817352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>
                <a:solidFill>
                  <a:srgbClr val="1B2A47"/>
                </a:solidFill>
                <a:latin typeface="Arial"/>
              </a:defRPr>
            </a:pPr>
            <a:r>
              <a:t>Факти срещу Етикети: Професионалният език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2011680"/>
            <a:ext cx="5120640" cy="3840480"/>
          </a:xfrm>
          <a:prstGeom prst="rect">
            <a:avLst/>
          </a:prstGeom>
          <a:solidFill>
            <a:srgbClr val="FEEBEB"/>
          </a:solidFill>
          <a:ln>
            <a:solidFill>
              <a:srgbClr val="E53E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2000" b="1">
                <a:solidFill>
                  <a:srgbClr val="C53030"/>
                </a:solidFill>
              </a:defRPr>
            </a:pPr>
            <a:r>
              <a:t>Какво да НЕ казваме (Етикети):</a:t>
            </a:r>
          </a:p>
          <a:p>
            <a:pPr>
              <a:spcBef>
                <a:spcPts val="1400"/>
              </a:spcBef>
              <a:defRPr sz="1800">
                <a:solidFill>
                  <a:srgbClr val="2D3748"/>
                </a:solidFill>
              </a:defRPr>
            </a:pPr>
            <a:r>
              <a:t>✗ „Той е много агресивен.“</a:t>
            </a:r>
          </a:p>
          <a:p>
            <a:pPr>
              <a:spcBef>
                <a:spcPts val="1400"/>
              </a:spcBef>
              <a:defRPr sz="1800">
                <a:solidFill>
                  <a:srgbClr val="2D3748"/>
                </a:solidFill>
              </a:defRPr>
            </a:pPr>
            <a:r>
              <a:t>✗ „Постоянно бие децата в групата.“</a:t>
            </a:r>
          </a:p>
          <a:p>
            <a:pPr>
              <a:spcBef>
                <a:spcPts val="1400"/>
              </a:spcBef>
              <a:defRPr sz="1800">
                <a:solidFill>
                  <a:srgbClr val="2D3748"/>
                </a:solidFill>
              </a:defRPr>
            </a:pPr>
            <a:r>
              <a:t>✗ „Изобщо не слуша и прави бели.“</a:t>
            </a:r>
          </a:p>
        </p:txBody>
      </p:sp>
      <p:sp>
        <p:nvSpPr>
          <p:cNvPr id="4" name="Rectangle 3"/>
          <p:cNvSpPr/>
          <p:nvPr/>
        </p:nvSpPr>
        <p:spPr>
          <a:xfrm>
            <a:off x="6382512" y="2011680"/>
            <a:ext cx="5120640" cy="3840480"/>
          </a:xfrm>
          <a:prstGeom prst="rect">
            <a:avLst/>
          </a:prstGeom>
          <a:solidFill>
            <a:srgbClr val="F0FFF4"/>
          </a:solidFill>
          <a:ln>
            <a:solidFill>
              <a:srgbClr val="2F85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2000" b="1">
                <a:solidFill>
                  <a:srgbClr val="2F855A"/>
                </a:solidFill>
              </a:defRPr>
            </a:pPr>
            <a:r>
              <a:t>Как да го кажем правилно (Факти):</a:t>
            </a:r>
          </a:p>
          <a:p>
            <a:pPr>
              <a:spcBef>
                <a:spcPts val="1400"/>
              </a:spcBef>
              <a:defRPr sz="1800">
                <a:solidFill>
                  <a:srgbClr val="2D3748"/>
                </a:solidFill>
              </a:defRPr>
            </a:pPr>
            <a:r>
              <a:t>✓ „Мартин среща трудности при споделянето на играчки с другите.“</a:t>
            </a:r>
          </a:p>
          <a:p>
            <a:pPr>
              <a:spcBef>
                <a:spcPts val="1400"/>
              </a:spcBef>
              <a:defRPr sz="1800">
                <a:solidFill>
                  <a:srgbClr val="2D3748"/>
                </a:solidFill>
              </a:defRPr>
            </a:pPr>
            <a:r>
              <a:t>✓ „Вчера бутна две деца, защото искаше да бъде пръв на пързалката.“</a:t>
            </a:r>
          </a:p>
          <a:p>
            <a:pPr>
              <a:spcBef>
                <a:spcPts val="1400"/>
              </a:spcBef>
              <a:defRPr sz="1800">
                <a:solidFill>
                  <a:srgbClr val="2D3748"/>
                </a:solidFill>
              </a:defRPr>
            </a:pPr>
            <a:r>
              <a:t>✓ „Днес отказа да се включи в общата ситуация и наруши правилата.“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85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" y="2286000"/>
            <a:ext cx="10360152" cy="2286000"/>
          </a:xfrm>
          <a:prstGeom prst="rect">
            <a:avLst/>
          </a:prstGeom>
          <a:solidFill>
            <a:srgbClr val="234E3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4400" b="1">
                <a:solidFill>
                  <a:srgbClr val="FFFFFF"/>
                </a:solidFill>
                <a:latin typeface="Arial"/>
              </a:defRPr>
            </a:pPr>
            <a:r>
              <a:t>ЧАСТ II: СЪВЕТИ ЗА РОДИТЕЛИТЕ</a:t>
            </a:r>
          </a:p>
          <a:p>
            <a:pPr algn="ctr">
              <a:defRPr sz="2400">
                <a:solidFill>
                  <a:srgbClr val="F4F6F9"/>
                </a:solidFill>
                <a:latin typeface="Arial"/>
              </a:defRPr>
            </a:pPr>
            <a:r>
              <a:t>Практически превантивни мерки и поведенчески модели у дома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57200"/>
            <a:ext cx="10817352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>
                <a:solidFill>
                  <a:srgbClr val="1B2A47"/>
                </a:solidFill>
                <a:latin typeface="Arial"/>
              </a:defRPr>
            </a:pPr>
            <a:r>
              <a:t>Родителите като първи модел за подражание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85800" y="1828800"/>
            <a:ext cx="10817352" cy="4114800"/>
          </a:xfrm>
          <a:prstGeom prst="roundRect">
            <a:avLst/>
          </a:prstGeom>
          <a:solidFill>
            <a:srgbClr val="FFFFFF"/>
          </a:solidFill>
          <a:ln>
            <a:solidFill>
              <a:srgbClr val="2F85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2000"/>
              </a:spcAft>
              <a:defRPr sz="2200">
                <a:solidFill>
                  <a:srgbClr val="2D3748"/>
                </a:solidFill>
                <a:latin typeface="Arial"/>
              </a:defRPr>
            </a:pPr>
            <a:r>
              <a:t>• Децата не слушат какво им говорим – те наблюдават и имитират това, което правим.</a:t>
            </a:r>
          </a:p>
          <a:p>
            <a:pPr>
              <a:spcAft>
                <a:spcPts val="2000"/>
              </a:spcAft>
              <a:defRPr sz="2200">
                <a:solidFill>
                  <a:srgbClr val="2D3748"/>
                </a:solidFill>
                <a:latin typeface="Arial"/>
              </a:defRPr>
            </a:pPr>
            <a:r>
              <a:t>• Как реагирате вие у дома, когато сте уморени, разгневени или под стрес?</a:t>
            </a:r>
          </a:p>
          <a:p>
            <a:pPr>
              <a:spcAft>
                <a:spcPts val="2000"/>
              </a:spcAft>
              <a:defRPr sz="2200">
                <a:solidFill>
                  <a:srgbClr val="2D3748"/>
                </a:solidFill>
                <a:latin typeface="Arial"/>
              </a:defRPr>
            </a:pPr>
            <a:r>
              <a:t>• Ако в семейната среда конфликтите се решават чрез викане, заплахи или сила, детето пренася това поведение.</a:t>
            </a:r>
          </a:p>
          <a:p>
            <a:pPr>
              <a:spcAft>
                <a:spcPts val="2000"/>
              </a:spcAft>
              <a:defRPr sz="2200">
                <a:solidFill>
                  <a:srgbClr val="2D3748"/>
                </a:solidFill>
                <a:latin typeface="Arial"/>
              </a:defRPr>
            </a:pPr>
            <a:r>
              <a:t>• Демонстрирайте спокойствие и уважение. Вашето поведение е неговият учебник.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57200"/>
            <a:ext cx="10817352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>
                <a:solidFill>
                  <a:srgbClr val="1B2A47"/>
                </a:solidFill>
                <a:latin typeface="Arial"/>
              </a:defRPr>
            </a:pPr>
            <a:r>
              <a:t>Разпознаване и назоваване на емоциите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85800" y="1828800"/>
            <a:ext cx="10817352" cy="4114800"/>
          </a:xfrm>
          <a:prstGeom prst="roundRect">
            <a:avLst/>
          </a:prstGeom>
          <a:solidFill>
            <a:srgbClr val="FFFFFF"/>
          </a:solidFill>
          <a:ln>
            <a:solidFill>
              <a:srgbClr val="2F85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2000"/>
              </a:spcAft>
              <a:defRPr sz="2200">
                <a:solidFill>
                  <a:srgbClr val="2D3748"/>
                </a:solidFill>
                <a:latin typeface="Arial"/>
              </a:defRPr>
            </a:pPr>
            <a:r>
              <a:t>• Превърнете силните емоции от плашещ враг в познат и контролируем процес.</a:t>
            </a:r>
          </a:p>
          <a:p>
            <a:pPr>
              <a:spcAft>
                <a:spcPts val="2000"/>
              </a:spcAft>
              <a:defRPr sz="2200">
                <a:solidFill>
                  <a:srgbClr val="2D3748"/>
                </a:solidFill>
                <a:latin typeface="Arial"/>
              </a:defRPr>
            </a:pPr>
            <a:r>
              <a:t>• Валидирайте усещанията, но поставете ясна граница на действията.</a:t>
            </a:r>
          </a:p>
          <a:p>
            <a:pPr>
              <a:spcAft>
                <a:spcPts val="2000"/>
              </a:spcAft>
              <a:defRPr sz="2200">
                <a:solidFill>
                  <a:srgbClr val="2D3748"/>
                </a:solidFill>
                <a:latin typeface="Arial"/>
              </a:defRPr>
            </a:pPr>
            <a:r>
              <a:t>• Фраза за модел: „Виждам, че си много ядосан, защото кулата ти се срути. Напълно нормално е да изпитваш гняв, но не е правилно да удряш и хвърляш играчки.“</a:t>
            </a:r>
          </a:p>
          <a:p>
            <a:pPr>
              <a:spcAft>
                <a:spcPts val="2000"/>
              </a:spcAft>
              <a:defRPr sz="2200">
                <a:solidFill>
                  <a:srgbClr val="2D3748"/>
                </a:solidFill>
                <a:latin typeface="Arial"/>
              </a:defRPr>
            </a:pPr>
            <a:r>
              <a:t>• Така детето разбира, че емоцията му се зачита, но методът на изразяване трябва да се промени.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57200"/>
            <a:ext cx="10817352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>
                <a:solidFill>
                  <a:srgbClr val="1B2A47"/>
                </a:solidFill>
                <a:latin typeface="Arial"/>
              </a:defRPr>
            </a:pPr>
            <a:r>
              <a:t>Стратегията „Спри и кажи“ у дома и в ДГ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85800" y="1828800"/>
            <a:ext cx="10817352" cy="4114800"/>
          </a:xfrm>
          <a:prstGeom prst="roundRect">
            <a:avLst/>
          </a:prstGeom>
          <a:solidFill>
            <a:srgbClr val="FFFFFF"/>
          </a:solidFill>
          <a:ln>
            <a:solidFill>
              <a:srgbClr val="2F85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1600"/>
              </a:spcAft>
              <a:defRPr sz="2200">
                <a:solidFill>
                  <a:srgbClr val="2D3748"/>
                </a:solidFill>
                <a:latin typeface="Arial"/>
              </a:defRPr>
            </a:pPr>
            <a:r>
              <a:t>• Заменете физическия отговор (удара) с вербална и категорична увереност.</a:t>
            </a:r>
          </a:p>
          <a:p>
            <a:pPr>
              <a:spcAft>
                <a:spcPts val="1600"/>
              </a:spcAft>
              <a:defRPr sz="2200">
                <a:solidFill>
                  <a:srgbClr val="2D3748"/>
                </a:solidFill>
                <a:latin typeface="Arial"/>
              </a:defRPr>
            </a:pPr>
            <a:r>
              <a:t>• Обучете детето да използва ясни и силни фрази, когато се чувства застрашено или огорчено:</a:t>
            </a:r>
          </a:p>
          <a:p>
            <a:pPr>
              <a:spcAft>
                <a:spcPts val="1600"/>
              </a:spcAft>
              <a:defRPr sz="2200">
                <a:solidFill>
                  <a:srgbClr val="2D3748"/>
                </a:solidFill>
                <a:latin typeface="Arial"/>
              </a:defRPr>
            </a:pPr>
            <a:r>
              <a:t>   → „Спри, това не ми харесва!“</a:t>
            </a:r>
          </a:p>
          <a:p>
            <a:pPr>
              <a:spcAft>
                <a:spcPts val="1600"/>
              </a:spcAft>
              <a:defRPr sz="2200">
                <a:solidFill>
                  <a:srgbClr val="2D3748"/>
                </a:solidFill>
                <a:latin typeface="Arial"/>
              </a:defRPr>
            </a:pPr>
            <a:r>
              <a:t>   → „Сега е мой ред да играя, изчакай ме!“</a:t>
            </a:r>
          </a:p>
          <a:p>
            <a:pPr>
              <a:spcAft>
                <a:spcPts val="1600"/>
              </a:spcAft>
              <a:defRPr sz="2200">
                <a:solidFill>
                  <a:srgbClr val="2D3748"/>
                </a:solidFill>
                <a:latin typeface="Arial"/>
              </a:defRPr>
            </a:pPr>
            <a:r>
              <a:t>• Упражнявайте тези модели вкъщи чрез ролеви игри с неговите любими играчки.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57200"/>
            <a:ext cx="10817352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>
                <a:solidFill>
                  <a:srgbClr val="1B2A47"/>
                </a:solidFill>
                <a:latin typeface="Arial"/>
              </a:defRPr>
            </a:pPr>
            <a:r>
              <a:t>Дигитална хигиена и контрол на екраните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85800" y="1828800"/>
            <a:ext cx="10817352" cy="4114800"/>
          </a:xfrm>
          <a:prstGeom prst="roundRect">
            <a:avLst/>
          </a:prstGeom>
          <a:solidFill>
            <a:srgbClr val="FFFFFF"/>
          </a:solidFill>
          <a:ln>
            <a:solidFill>
              <a:srgbClr val="2F85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2000"/>
              </a:spcAft>
              <a:defRPr sz="2200">
                <a:solidFill>
                  <a:srgbClr val="2D3748"/>
                </a:solidFill>
                <a:latin typeface="Arial"/>
              </a:defRPr>
            </a:pPr>
            <a:r>
              <a:t>• Прекомерното екранно време превъзбужда крехката нервна система и провокира агресивни прояви.</a:t>
            </a:r>
          </a:p>
          <a:p>
            <a:pPr>
              <a:spcAft>
                <a:spcPts val="2000"/>
              </a:spcAft>
              <a:defRPr sz="2200">
                <a:solidFill>
                  <a:srgbClr val="2D3748"/>
                </a:solidFill>
                <a:latin typeface="Arial"/>
              </a:defRPr>
            </a:pPr>
            <a:r>
              <a:t>• Спрете напълно достъпа до телефони, таблети и телевизия поне 2 часа преди сън.</a:t>
            </a:r>
          </a:p>
          <a:p>
            <a:pPr>
              <a:spcAft>
                <a:spcPts val="2000"/>
              </a:spcAft>
              <a:defRPr sz="2200">
                <a:solidFill>
                  <a:srgbClr val="2D3748"/>
                </a:solidFill>
                <a:latin typeface="Arial"/>
              </a:defRPr>
            </a:pPr>
            <a:r>
              <a:t>• Следете стриктно за съдържанието: Спрете филми, клипове и игри с елементи на насилие.</a:t>
            </a:r>
          </a:p>
          <a:p>
            <a:pPr>
              <a:spcAft>
                <a:spcPts val="2000"/>
              </a:spcAft>
              <a:defRPr sz="2200">
                <a:solidFill>
                  <a:srgbClr val="2D3748"/>
                </a:solidFill>
                <a:latin typeface="Arial"/>
              </a:defRPr>
            </a:pPr>
            <a:r>
              <a:t>• Стимулирайте двигателната активност и игрите на открито за естествено изпускане на напрежението.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57200"/>
            <a:ext cx="10817352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3600" b="1">
                <a:solidFill>
                  <a:srgbClr val="1B2A47"/>
                </a:solidFill>
                <a:latin typeface="Arial"/>
              </a:defRPr>
            </a:pPr>
            <a:r>
              <a:t>Хванете детето, когато прави нещо добро!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85800" y="1828800"/>
            <a:ext cx="10817352" cy="4114800"/>
          </a:xfrm>
          <a:prstGeom prst="roundRect">
            <a:avLst/>
          </a:prstGeom>
          <a:solidFill>
            <a:srgbClr val="FFFFFF"/>
          </a:solidFill>
          <a:ln>
            <a:solidFill>
              <a:srgbClr val="2F85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2000"/>
              </a:spcAft>
              <a:defRPr sz="2200">
                <a:solidFill>
                  <a:srgbClr val="2D3748"/>
                </a:solidFill>
                <a:latin typeface="Arial"/>
              </a:defRPr>
            </a:pPr>
            <a:r>
              <a:t>• Ако реагираме само при бели, детето научава, че агресията е сигурен начин да получи внимание.</a:t>
            </a:r>
          </a:p>
          <a:p>
            <a:pPr>
              <a:spcAft>
                <a:spcPts val="2000"/>
              </a:spcAft>
              <a:defRPr sz="2200">
                <a:solidFill>
                  <a:srgbClr val="2D3748"/>
                </a:solidFill>
                <a:latin typeface="Arial"/>
              </a:defRPr>
            </a:pPr>
            <a:r>
              <a:t>• Положително подсилване: Фокусирайте се върху добрите дела, емпатията и споделянето.</a:t>
            </a:r>
          </a:p>
          <a:p>
            <a:pPr>
              <a:spcAft>
                <a:spcPts val="2000"/>
              </a:spcAft>
              <a:defRPr sz="2200">
                <a:solidFill>
                  <a:srgbClr val="2D3748"/>
                </a:solidFill>
                <a:latin typeface="Arial"/>
              </a:defRPr>
            </a:pPr>
            <a:r>
              <a:t>• Кажете ясно: „Толкова се гордея с теб, че днес помогна на приятелчето да събере моливите си!“</a:t>
            </a:r>
          </a:p>
          <a:p>
            <a:pPr>
              <a:spcAft>
                <a:spcPts val="2000"/>
              </a:spcAft>
              <a:defRPr sz="2200">
                <a:solidFill>
                  <a:srgbClr val="2D3748"/>
                </a:solidFill>
                <a:latin typeface="Arial"/>
              </a:defRPr>
            </a:pPr>
            <a:r>
              <a:t>• Насърчаването на доброто изгражда трайни навици и стабилна самооценка у детето.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2A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1371600"/>
            <a:ext cx="10817352" cy="4114800"/>
          </a:xfrm>
          <a:prstGeom prst="rect">
            <a:avLst/>
          </a:prstGeom>
          <a:solidFill>
            <a:srgbClr val="2B6CB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3600" b="1">
                <a:solidFill>
                  <a:srgbClr val="FFFFFF"/>
                </a:solidFill>
                <a:latin typeface="Arial"/>
              </a:defRPr>
            </a:pPr>
            <a:r>
              <a:t>Заключение и съвместен път напред</a:t>
            </a:r>
          </a:p>
          <a:p>
            <a:pPr algn="l">
              <a:spcBef>
                <a:spcPts val="1400"/>
              </a:spcBef>
              <a:defRPr sz="2000">
                <a:solidFill>
                  <a:srgbClr val="F4F6F9"/>
                </a:solidFill>
                <a:latin typeface="Arial"/>
              </a:defRPr>
            </a:pPr>
            <a:r>
              <a:t>✓ Единни и последователни изисквания – както в детската градина, така и у дома.</a:t>
            </a:r>
          </a:p>
          <a:p>
            <a:pPr algn="l">
              <a:spcBef>
                <a:spcPts val="1400"/>
              </a:spcBef>
              <a:defRPr sz="2000">
                <a:solidFill>
                  <a:srgbClr val="F4F6F9"/>
                </a:solidFill>
                <a:latin typeface="Arial"/>
              </a:defRPr>
            </a:pPr>
            <a:r>
              <a:t>✓ Постоянна и открита комуникация, лишена от критика, срам или обвинения.</a:t>
            </a:r>
          </a:p>
          <a:p>
            <a:pPr algn="l">
              <a:spcBef>
                <a:spcPts val="1400"/>
              </a:spcBef>
              <a:defRPr sz="2000">
                <a:solidFill>
                  <a:srgbClr val="F4F6F9"/>
                </a:solidFill>
                <a:latin typeface="Arial"/>
              </a:defRPr>
            </a:pPr>
            <a:r>
              <a:t>✓ Изграждане на сигурна, толерантна и спокойна образователна среда за всяко дете.</a:t>
            </a:r>
          </a:p>
          <a:p>
            <a:pPr algn="l">
              <a:spcBef>
                <a:spcPts val="1400"/>
              </a:spcBef>
              <a:defRPr sz="2000">
                <a:solidFill>
                  <a:srgbClr val="F4F6F9"/>
                </a:solidFill>
                <a:latin typeface="Arial"/>
              </a:defRPr>
            </a:pPr>
            <a:r>
              <a:t>✓ „Децата стават това, което е средата около тях. Нека я направим по-добра заедно!“</a:t>
            </a:r>
          </a:p>
          <a:p>
            <a:r>
              <a:t/>
            </a:r>
            <a:br/>
            <a:r>
              <a:t>Благодарим ви за вниманието и ценното партньорство!</a:t>
            </a:r>
            <a:br/>
            <a:r>
              <a:t>ДГ „Слънце“ – Град Кюстендил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731</Words>
  <Application>Microsoft Office PowerPoint</Application>
  <PresentationFormat>По избор</PresentationFormat>
  <Paragraphs>64</Paragraphs>
  <Slides>13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subject/>
  <dc:creator>User</dc:creator>
  <cp:keywords/>
  <dc:description>generated using python-pptx</dc:description>
  <cp:lastModifiedBy>User</cp:lastModifiedBy>
  <cp:revision>2</cp:revision>
  <dcterms:created xsi:type="dcterms:W3CDTF">2013-01-27T09:14:16Z</dcterms:created>
  <dcterms:modified xsi:type="dcterms:W3CDTF">2026-10-09T10:11:36Z</dcterms:modified>
  <cp:category/>
</cp:coreProperties>
</file>