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1" d="100"/>
          <a:sy n="41" d="100"/>
        </p:scale>
        <p:origin x="96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0"/>
              </a:spcAft>
              <a:defRPr sz="4400" b="1">
                <a:solidFill>
                  <a:srgbClr val="F8FAFC"/>
                </a:solidFill>
                <a:latin typeface="Arial"/>
              </a:defRPr>
            </a:pPr>
            <a:r>
              <a:t>Превенция и дигитална безопасност</a:t>
            </a:r>
            <a:br/>
            <a:r>
              <a:t>в онлайн среда</a:t>
            </a:r>
          </a:p>
          <a:p>
            <a:pPr algn="l">
              <a:defRPr sz="2000">
                <a:solidFill>
                  <a:srgbClr val="0D9488"/>
                </a:solidFill>
                <a:latin typeface="Arial"/>
              </a:defRPr>
            </a:pPr>
            <a:r>
              <a:t>Практически наръчник за родители и учители в предучилищното образование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Новата реалност: Децата и екраните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Дигитални туземци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Децата на възраст 3-7 години прохожда задружно с технологиите и ги възприемат като естествена част от заобикалящия свят.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Специфика на възрастта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На 3–5 години децата нямат критично мислене и трудно различават реалност от фикция на екрана.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Имитационно поведение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Малките деца изцяло копират дигиталните навици и поведение на възрастните около тях.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Екранно време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Прекомерното излагане без контрол влияе негативно на речта, съня и емоционалното развитие.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Основни рискове в онлайн средата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E11D48"/>
                </a:solidFill>
                <a:latin typeface="Arial"/>
              </a:defRPr>
            </a:pPr>
            <a:r>
              <a:t>Смущаващо съдържание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Автоматизирани алгоритми, които промъкват насилие или плашещи сцени в маскирани като детски клипове анимации.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E11D48"/>
                </a:solidFill>
                <a:latin typeface="Arial"/>
              </a:defRPr>
            </a:pPr>
            <a:r>
              <a:t>Дигитална зависимост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Пристрастяващ дизайн на детските игри (ярки светлини, звуци и бързи награди), водещ до тежки капризи при спиране.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E11D48"/>
                </a:solidFill>
                <a:latin typeface="Arial"/>
              </a:defRPr>
            </a:pPr>
            <a:r>
              <a:t>Таргетиран маркетинг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Агресивни и скрити реклами в приложенията, насочени към детското съзнание с цел покупка на играчки.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E11D48"/>
                </a:solidFill>
                <a:latin typeface="Arial"/>
              </a:defRPr>
            </a:pPr>
            <a:r>
              <a:t>Заплаха за личните данни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Споделяне на детайлна информация, локация и снимки на децата от самите родители в социалните мрежи (sharenting).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Технически мерки за защита у дома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Родителски контрол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Използване на Google Family Link или Apple Screen Time за филтриране и одобрение на приложения.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64592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YouTube Kids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Задължително профилиране с ръчно одобрени от родителя канали и пълна забрана на отворено търсене.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Филтри за съдържание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Активиране на SafeSearch в браузърите и инсталиране на AdBlockers за спиране на изскачащи прозорци.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4114800"/>
            <a:ext cx="5120640" cy="210312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1E293B"/>
                </a:solidFill>
                <a:latin typeface="Arial"/>
              </a:defRPr>
            </a:pPr>
            <a:r>
              <a:t>Дигитална хигиена у дома</a:t>
            </a:r>
          </a:p>
          <a:p>
            <a:pPr>
              <a:defRPr sz="1400">
                <a:solidFill>
                  <a:srgbClr val="1E293B"/>
                </a:solidFill>
                <a:latin typeface="Arial"/>
              </a:defRPr>
            </a:pPr>
            <a:r>
              <a:t>Определяне на зони без екрани (напр. кухнята) и зареждане на устройствата извън детската стая за спокоен сън.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Педагогически и психологически подходи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5029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200" b="1">
                <a:solidFill>
                  <a:srgbClr val="1E293B"/>
                </a:solidFill>
                <a:latin typeface="Arial"/>
              </a:defRPr>
            </a:pPr>
            <a:r>
              <a:t>• Изграждане на доверие</a:t>
            </a:r>
          </a:p>
          <a:p>
            <a:pPr>
              <a:spcAft>
                <a:spcPts val="2400"/>
              </a:spcAft>
              <a:defRPr sz="1600">
                <a:solidFill>
                  <a:srgbClr val="1E293B"/>
                </a:solidFill>
                <a:latin typeface="Arial"/>
              </a:defRPr>
            </a:pPr>
            <a:r>
              <a:t>Детето трябва да знае, че няма да бъде наказано или разкритикувано, ако види нещо плашещо онлайн и веднага го сподели.</a:t>
            </a:r>
          </a:p>
          <a:p>
            <a:pPr>
              <a:spcAft>
                <a:spcPts val="400"/>
              </a:spcAft>
              <a:defRPr sz="2200" b="1">
                <a:solidFill>
                  <a:srgbClr val="1E293B"/>
                </a:solidFill>
                <a:latin typeface="Arial"/>
              </a:defRPr>
            </a:pPr>
            <a:r>
              <a:t>• Обяснение чрез приказки</a:t>
            </a:r>
          </a:p>
          <a:p>
            <a:pPr>
              <a:defRPr sz="1600">
                <a:solidFill>
                  <a:srgbClr val="1E293B"/>
                </a:solidFill>
                <a:latin typeface="Arial"/>
              </a:defRPr>
            </a:pPr>
            <a:r>
              <a:t>Използвайте метафори: 'Интернет е като голям град с красиви паркове за игра, но в него има и непознати, с които не трябва да говорим'.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0" y="2011680"/>
            <a:ext cx="5212080" cy="3200400"/>
          </a:xfrm>
          <a:prstGeom prst="rect">
            <a:avLst/>
          </a:prstGeom>
          <a:solidFill>
            <a:srgbClr val="E11D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1400"/>
              </a:spcAft>
              <a:defRPr sz="2000" b="1">
                <a:solidFill>
                  <a:srgbClr val="F8FAFC"/>
                </a:solidFill>
                <a:latin typeface="Arial"/>
              </a:defRPr>
            </a:pPr>
            <a:r>
              <a:t>💡 Златно правило за дигитална превенция:</a:t>
            </a:r>
          </a:p>
          <a:p>
            <a:pPr>
              <a:defRPr sz="2200" i="1">
                <a:solidFill>
                  <a:srgbClr val="F8FAFC"/>
                </a:solidFill>
                <a:latin typeface="Arial"/>
              </a:defRPr>
            </a:pPr>
            <a:r>
              <a:t>„Най-добрият филтър за сигурност не е инсталиран в таблета или телефона, а в съзнанието на самото дете.“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Златни правила за децата (Достъпен език)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3200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D9488"/>
                </a:solidFill>
                <a:latin typeface="Arial"/>
              </a:defRPr>
            </a:pPr>
            <a:r>
              <a:t>1. Попитай първо!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0" y="1645920"/>
            <a:ext cx="73152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E293B"/>
                </a:solidFill>
                <a:latin typeface="Arial"/>
              </a:defRPr>
            </a:pPr>
            <a:r>
              <a:t>Винаги питам мама, татко или госпожата в детската градина, преди да взема устройство или да включа ново видео.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200400"/>
            <a:ext cx="3200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D9488"/>
                </a:solidFill>
                <a:latin typeface="Arial"/>
              </a:defRPr>
            </a:pPr>
            <a:r>
              <a:t>2. Спри и кажи!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3200400"/>
            <a:ext cx="73152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E293B"/>
                </a:solidFill>
                <a:latin typeface="Arial"/>
              </a:defRPr>
            </a:pPr>
            <a:r>
              <a:t>Ако на екрана се появи нещо лошо, чудно, грозно или страшно, веднага затварям очи и викам възрастен човек.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754880"/>
            <a:ext cx="3200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D9488"/>
                </a:solidFill>
                <a:latin typeface="Arial"/>
              </a:defRPr>
            </a:pPr>
            <a:r>
              <a:t>3. Време за игра!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4754880"/>
            <a:ext cx="73152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E293B"/>
                </a:solidFill>
                <a:latin typeface="Arial"/>
              </a:defRPr>
            </a:pPr>
            <a:r>
              <a:t>Когато таймерът на телефона звънне или мама каже, аз оставям устройството веднага и без да се сърдя.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6984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Партньорство: Детска градина и Семейство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5120640" cy="411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200" b="1">
                <a:solidFill>
                  <a:srgbClr val="0D9488"/>
                </a:solidFill>
                <a:latin typeface="Arial"/>
              </a:defRPr>
            </a:pPr>
            <a:r>
              <a:t>Ролята на Детската градина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Провеждане на тематични родителски срещи за споделяне на добри практики.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Включване на ролеви игри без екрани за обяснение на дигиталния свят.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Изграждане на обща култура на дигитална хигиена в образователната среда.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645920"/>
            <a:ext cx="5120640" cy="4114800"/>
          </a:xfrm>
          <a:prstGeom prst="rect">
            <a:avLst/>
          </a:prstGeom>
          <a:solidFill>
            <a:srgbClr val="FFFFFF"/>
          </a:solidFill>
          <a:ln w="1905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bIns="274320" rtlCol="0" anchor="ctr"/>
          <a:lstStyle/>
          <a:p>
            <a:pPr algn="ctr">
              <a:spcAft>
                <a:spcPts val="1400"/>
              </a:spcAft>
              <a:defRPr sz="2200" b="1">
                <a:solidFill>
                  <a:srgbClr val="0D9488"/>
                </a:solidFill>
                <a:latin typeface="Arial"/>
              </a:defRPr>
            </a:pPr>
            <a:r>
              <a:t>Ролята на Семейството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Налагане на ясни и постоянни правила у дома, съгласувани между родителите.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Личен пример – ограничаване на собственото време пред екрана в присъствие на децата.</a:t>
            </a:r>
          </a:p>
          <a:p>
            <a:pPr>
              <a:spcAft>
                <a:spcPts val="800"/>
              </a:spcAft>
              <a:defRPr sz="1500">
                <a:solidFill>
                  <a:srgbClr val="1E293B"/>
                </a:solidFill>
                <a:latin typeface="Arial"/>
              </a:defRPr>
            </a:pPr>
            <a:r>
              <a:t>• Активно общуване и съвместни активности на открито и офлайн.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800" b="1">
                <a:solidFill>
                  <a:srgbClr val="F8FAFC"/>
                </a:solidFill>
                <a:latin typeface="Arial"/>
              </a:defRPr>
            </a:pPr>
            <a:r>
              <a:t>Безопасно дигитално бъдеще за нашите деца</a:t>
            </a:r>
          </a:p>
          <a:p>
            <a:pPr>
              <a:spcAft>
                <a:spcPts val="3600"/>
              </a:spcAft>
              <a:defRPr sz="2000">
                <a:solidFill>
                  <a:srgbClr val="0D9488"/>
                </a:solidFill>
                <a:latin typeface="Arial"/>
              </a:defRPr>
            </a:pPr>
            <a:r>
              <a:t>Дигиталният свят предоставя възможности, когато е споделен с грижа, внимание и взаимно доверие.</a:t>
            </a:r>
          </a:p>
          <a:p>
            <a:pPr>
              <a:defRPr sz="2400" b="1">
                <a:solidFill>
                  <a:srgbClr val="F8FAFC"/>
                </a:solidFill>
                <a:latin typeface="Arial"/>
              </a:defRPr>
            </a:pPr>
            <a:r>
              <a:t>Време за въпроси и дискусия</a:t>
            </a:r>
            <a:br/>
            <a:r>
              <a:t>Благодаря за вниманието!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547</Words>
  <Application>Microsoft Office PowerPoint</Application>
  <PresentationFormat>Широк екран</PresentationFormat>
  <Paragraphs>55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2026-10-09T10:31:17Z</dcterms:modified>
  <cp:category/>
</cp:coreProperties>
</file>