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17"/>
  </p:notesMasterIdLst>
  <p:sldIdLst>
    <p:sldId id="256" r:id="rId2"/>
    <p:sldId id="268" r:id="rId3"/>
    <p:sldId id="269" r:id="rId4"/>
    <p:sldId id="270" r:id="rId5"/>
    <p:sldId id="271" r:id="rId6"/>
    <p:sldId id="272" r:id="rId7"/>
    <p:sldId id="260" r:id="rId8"/>
    <p:sldId id="277" r:id="rId9"/>
    <p:sldId id="278" r:id="rId10"/>
    <p:sldId id="279" r:id="rId11"/>
    <p:sldId id="280" r:id="rId12"/>
    <p:sldId id="282" r:id="rId13"/>
    <p:sldId id="283" r:id="rId14"/>
    <p:sldId id="281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1550" y="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740AF-D2CB-4EF9-8EFA-3072FD57C9D6}" type="datetimeFigureOut">
              <a:rPr lang="bg-BG" smtClean="0"/>
              <a:t>22.9.2025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A902E-A8B5-4DE0-9796-30F5F1C49B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890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902E-A8B5-4DE0-9796-30F5F1C49BD8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411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222707063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8410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10404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48296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21411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91842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37409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83936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16400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6111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78774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44353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01572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5804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31040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58718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96053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3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ransition spd="med">
    <p:split orient="vert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4400" y="1052946"/>
            <a:ext cx="6947127" cy="2887904"/>
          </a:xfrm>
        </p:spPr>
        <p:txBody>
          <a:bodyPr>
            <a:normAutofit fontScale="90000"/>
          </a:bodyPr>
          <a:lstStyle/>
          <a:p>
            <a:r>
              <a:rPr b="1" dirty="0" err="1" smtClean="0">
                <a:latin typeface="Inter"/>
              </a:rPr>
              <a:t>Кибертормозът</a:t>
            </a:r>
            <a:r>
              <a:rPr lang="bg-BG" b="1" dirty="0" smtClean="0">
                <a:latin typeface="Inter"/>
              </a:rPr>
              <a:t> - </a:t>
            </a:r>
            <a:r>
              <a:rPr b="1" dirty="0" smtClean="0">
                <a:latin typeface="Inter"/>
              </a:rPr>
              <a:t> </a:t>
            </a:r>
            <a:r>
              <a:rPr lang="ru-RU" b="1" dirty="0" smtClean="0">
                <a:latin typeface="Inter"/>
              </a:rPr>
              <a:t>признаци, последици, подкрепа</a:t>
            </a:r>
            <a:endParaRPr b="1" dirty="0">
              <a:latin typeface="In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964" y="4100945"/>
            <a:ext cx="3182650" cy="208781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8212" y="471518"/>
            <a:ext cx="8062913" cy="511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b="1" dirty="0" smtClean="0">
                <a:solidFill>
                  <a:srgbClr val="0284C7"/>
                </a:solidFill>
                <a:latin typeface="Inter"/>
              </a:rPr>
              <a:t>Преодоляване </a:t>
            </a:r>
            <a:r>
              <a:rPr lang="ru-RU" sz="2400" b="1" dirty="0">
                <a:solidFill>
                  <a:srgbClr val="0284C7"/>
                </a:solidFill>
                <a:latin typeface="Inter"/>
              </a:rPr>
              <a:t>на </a:t>
            </a:r>
            <a:r>
              <a:rPr lang="ru-RU" sz="2400" b="1" dirty="0" smtClean="0">
                <a:solidFill>
                  <a:srgbClr val="0284C7"/>
                </a:solidFill>
                <a:latin typeface="Inter"/>
              </a:rPr>
              <a:t>последиците: Ефективна </a:t>
            </a:r>
            <a:r>
              <a:rPr lang="ru-RU" sz="2400" b="1" dirty="0">
                <a:solidFill>
                  <a:srgbClr val="0284C7"/>
                </a:solidFill>
                <a:latin typeface="Inter"/>
              </a:rPr>
              <a:t>намеса и възстановяване</a:t>
            </a:r>
          </a:p>
          <a:p>
            <a:pPr algn="just">
              <a:lnSpc>
                <a:spcPct val="114000"/>
              </a:lnSpc>
            </a:pPr>
            <a:r>
              <a:rPr lang="ru-RU" sz="2000" dirty="0">
                <a:solidFill>
                  <a:srgbClr val="374151"/>
                </a:solidFill>
                <a:latin typeface="Inter"/>
              </a:rPr>
              <a:t>След като случаят е установен, е необходима ясна и подкрепяща реакция</a:t>
            </a: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ru-RU" sz="2000" dirty="0">
              <a:solidFill>
                <a:srgbClr val="374151"/>
              </a:solidFill>
              <a:latin typeface="Inter"/>
            </a:endParaRPr>
          </a:p>
          <a:p>
            <a:pPr algn="just">
              <a:lnSpc>
                <a:spcPct val="114000"/>
              </a:lnSpc>
            </a:pPr>
            <a:r>
              <a:rPr lang="ru-RU" sz="2000" b="1" dirty="0">
                <a:solidFill>
                  <a:srgbClr val="0EA5E9"/>
                </a:solidFill>
                <a:latin typeface="Inter"/>
              </a:rPr>
              <a:t>Специфични мерки:</a:t>
            </a:r>
            <a:endParaRPr lang="ru-RU" sz="2000" dirty="0">
              <a:solidFill>
                <a:srgbClr val="374151"/>
              </a:solidFill>
              <a:latin typeface="Inter"/>
            </a:endParaRP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374151"/>
                </a:solidFill>
                <a:latin typeface="Inter"/>
              </a:rPr>
              <a:t>Психологическа подкрепа: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Осигуряване на достъп до училищни психолози или партньорски организации за консултации.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374151"/>
                </a:solidFill>
                <a:latin typeface="Inter"/>
              </a:rPr>
              <a:t>Помощ за жертвата: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Създаване на план за възстановяване, който включва възстановяване на социалните контакти и нормализиране на училищния живот.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374151"/>
                </a:solidFill>
                <a:latin typeface="Inter"/>
              </a:rPr>
              <a:t>Работа с насилника: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Консултации и образователни програми за разбиране на последствията от действията им.</a:t>
            </a:r>
            <a:endParaRPr lang="ru-RU" sz="2000" b="0" i="0" dirty="0">
              <a:solidFill>
                <a:srgbClr val="374151"/>
              </a:solidFill>
              <a:effectLst/>
              <a:latin typeface="In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5520638"/>
            <a:ext cx="2867025" cy="13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785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9650" y="200442"/>
            <a:ext cx="80676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284C7"/>
                </a:solidFill>
                <a:latin typeface="Inter"/>
              </a:rPr>
              <a:t>Институционално </a:t>
            </a:r>
            <a:r>
              <a:rPr lang="ru-RU" sz="2400" b="1" dirty="0">
                <a:solidFill>
                  <a:srgbClr val="0284C7"/>
                </a:solidFill>
                <a:latin typeface="Inter"/>
              </a:rPr>
              <a:t>сътрудничество</a:t>
            </a:r>
          </a:p>
          <a:p>
            <a:pPr algn="just"/>
            <a:r>
              <a:rPr lang="ru-RU" sz="2000" dirty="0">
                <a:solidFill>
                  <a:srgbClr val="374151"/>
                </a:solidFill>
                <a:latin typeface="Inter"/>
              </a:rPr>
              <a:t>Борбата с кибертормоза е колективна отговорност. </a:t>
            </a:r>
            <a:endParaRPr lang="ru-RU" sz="2000" dirty="0" smtClean="0">
              <a:solidFill>
                <a:srgbClr val="374151"/>
              </a:solidFill>
              <a:latin typeface="Inter"/>
            </a:endParaRPr>
          </a:p>
          <a:p>
            <a:pPr algn="just"/>
            <a:endParaRPr lang="ru-RU" sz="1400" dirty="0">
              <a:solidFill>
                <a:srgbClr val="374151"/>
              </a:solidFill>
              <a:latin typeface="Inte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EA5E9"/>
                </a:solidFill>
                <a:latin typeface="Inter"/>
              </a:rPr>
              <a:t> Партньорство </a:t>
            </a:r>
            <a:r>
              <a:rPr lang="ru-RU" sz="2000" b="1" dirty="0">
                <a:solidFill>
                  <a:srgbClr val="0EA5E9"/>
                </a:solidFill>
                <a:latin typeface="Inter"/>
              </a:rPr>
              <a:t>с полиция и специалисти: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Съвместни обучения и изграждане на ясни процедури за действие при сериозни случаи</a:t>
            </a: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74151"/>
              </a:solidFill>
              <a:latin typeface="Inte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EA5E9"/>
                </a:solidFill>
                <a:latin typeface="Inter"/>
              </a:rPr>
              <a:t> Сътрудничество </a:t>
            </a:r>
            <a:r>
              <a:rPr lang="ru-RU" sz="2000" b="1" dirty="0">
                <a:solidFill>
                  <a:srgbClr val="0EA5E9"/>
                </a:solidFill>
                <a:latin typeface="Inter"/>
              </a:rPr>
              <a:t>с други </a:t>
            </a:r>
            <a:r>
              <a:rPr lang="ru-RU" sz="2000" b="1" dirty="0" smtClean="0">
                <a:solidFill>
                  <a:srgbClr val="0EA5E9"/>
                </a:solidFill>
                <a:latin typeface="Inter"/>
              </a:rPr>
              <a:t>училища: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Обмен на добри практики и успешни стратегии за превенция и реакция</a:t>
            </a: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74151"/>
              </a:solidFill>
              <a:latin typeface="Inte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EA5E9"/>
                </a:solidFill>
                <a:latin typeface="Inter"/>
              </a:rPr>
              <a:t> Работа </a:t>
            </a:r>
            <a:r>
              <a:rPr lang="ru-RU" sz="2000" b="1" dirty="0">
                <a:solidFill>
                  <a:srgbClr val="0EA5E9"/>
                </a:solidFill>
                <a:latin typeface="Inter"/>
              </a:rPr>
              <a:t>с неправителствени организации: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Привличане на експерти от организации като </a:t>
            </a: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«Център 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за безопасен интернет</a:t>
            </a: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".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374151"/>
              </a:solidFill>
              <a:latin typeface="Inte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bg-BG" sz="2400" b="1" dirty="0" smtClean="0">
                <a:solidFill>
                  <a:srgbClr val="149BDE"/>
                </a:solidFill>
                <a:latin typeface="Inter"/>
              </a:rPr>
              <a:t> </a:t>
            </a:r>
            <a:r>
              <a:rPr lang="bg-BG" sz="2000" b="1" dirty="0" smtClean="0">
                <a:solidFill>
                  <a:srgbClr val="149BDE"/>
                </a:solidFill>
                <a:latin typeface="Inter"/>
              </a:rPr>
              <a:t>Сътрудничество</a:t>
            </a:r>
            <a:r>
              <a:rPr lang="bg-BG" sz="2000" b="1" dirty="0">
                <a:solidFill>
                  <a:srgbClr val="149BDE"/>
                </a:solidFill>
                <a:latin typeface="Inter"/>
              </a:rPr>
              <a:t>: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  <a:latin typeface="Inter"/>
              </a:rPr>
              <a:t> </a:t>
            </a:r>
            <a:r>
              <a:rPr lang="bg-BG" sz="2000" dirty="0">
                <a:latin typeface="Inter"/>
              </a:rPr>
              <a:t>училище – родители – </a:t>
            </a:r>
            <a:r>
              <a:rPr lang="bg-BG" sz="2000" dirty="0" smtClean="0">
                <a:latin typeface="Inter"/>
              </a:rPr>
              <a:t>институции</a:t>
            </a: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  <a:latin typeface="Inter"/>
              </a:rPr>
              <a:t>.</a:t>
            </a:r>
            <a:endParaRPr lang="ru-RU" sz="2400" b="0" i="0" dirty="0">
              <a:solidFill>
                <a:schemeClr val="accent1">
                  <a:lumMod val="75000"/>
                </a:schemeClr>
              </a:solidFill>
              <a:effectLst/>
              <a:latin typeface="In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2" y="4447759"/>
            <a:ext cx="4533900" cy="23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2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551" y="634425"/>
            <a:ext cx="8029574" cy="584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Inter"/>
              </a:rPr>
              <a:t>Инструменти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Inter"/>
              </a:rPr>
              <a:t>за предотвратяване на кибертормоза или как да обучаваме учениците и децата на цифрово гражданство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Inter"/>
              </a:rPr>
              <a:t>Положително поведение в онлайн общности: </a:t>
            </a:r>
            <a:r>
              <a:rPr lang="ru-RU" dirty="0">
                <a:latin typeface="Inter"/>
              </a:rPr>
              <a:t>Насърчaване на децата и учениците да създават положителни онлайн пространства. Отговорните родители и учители следва да учат децата на емпатия, доброта и отговорно поведение в дигитална среда.  </a:t>
            </a:r>
            <a:endParaRPr lang="ru-RU" dirty="0" smtClean="0">
              <a:latin typeface="Inter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Inter"/>
              </a:rPr>
              <a:t>Разпознаване </a:t>
            </a:r>
            <a:r>
              <a:rPr lang="ru-RU" b="1" dirty="0">
                <a:latin typeface="Inter"/>
              </a:rPr>
              <a:t>на собствената роля:</a:t>
            </a:r>
            <a:r>
              <a:rPr lang="ru-RU" dirty="0">
                <a:latin typeface="Inter"/>
              </a:rPr>
              <a:t> Помощта към учениците да разберат ролята си в ескалацията или деескалацията на онлайн жестокостта е от съществено значение. Добре е те да са упълномощени да бъдат разбиращи и съпричастни, а не странични наблюдатели.  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Inter"/>
              </a:rPr>
              <a:t>Бдителност </a:t>
            </a:r>
            <a:r>
              <a:rPr lang="ru-RU" b="1" dirty="0">
                <a:latin typeface="Inter"/>
              </a:rPr>
              <a:t>и намеса на </a:t>
            </a:r>
            <a:r>
              <a:rPr lang="ru-RU" b="1" dirty="0" smtClean="0">
                <a:latin typeface="Inter"/>
              </a:rPr>
              <a:t>учителя: </a:t>
            </a:r>
            <a:r>
              <a:rPr lang="ru-RU" dirty="0" smtClean="0">
                <a:latin typeface="Inter"/>
              </a:rPr>
              <a:t>Ранното </a:t>
            </a:r>
            <a:r>
              <a:rPr lang="ru-RU" dirty="0">
                <a:latin typeface="Inter"/>
              </a:rPr>
              <a:t>откриване позволява навременна намеса, особено чрез правилно използване на функции за онлайн безопасност. </a:t>
            </a:r>
            <a:endParaRPr lang="ru-RU" dirty="0" smtClean="0">
              <a:latin typeface="Inter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Inter"/>
              </a:rPr>
              <a:t>Отворена </a:t>
            </a:r>
            <a:r>
              <a:rPr lang="ru-RU" b="1" dirty="0">
                <a:latin typeface="Inter"/>
              </a:rPr>
              <a:t>комуникация: </a:t>
            </a:r>
            <a:r>
              <a:rPr lang="ru-RU" dirty="0">
                <a:latin typeface="Inter"/>
              </a:rPr>
              <a:t>Създаване на среда, в която учениците се чувстват комфортно да споделят за случаи на кибертормоз, е важна стъпка в превенцията</a:t>
            </a:r>
            <a:r>
              <a:rPr lang="ru-RU" dirty="0" smtClean="0">
                <a:latin typeface="Inter"/>
              </a:rPr>
              <a:t>.  </a:t>
            </a:r>
            <a:endParaRPr lang="ru-RU" dirty="0">
              <a:latin typeface="Inter"/>
            </a:endParaRPr>
          </a:p>
          <a:p>
            <a:pPr algn="just">
              <a:lnSpc>
                <a:spcPct val="114000"/>
              </a:lnSpc>
            </a:pPr>
            <a:endParaRPr lang="ru-RU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7462280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47" y="956113"/>
            <a:ext cx="7791451" cy="3539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Inter"/>
              </a:rPr>
              <a:t>Образование за цифрово гражданство</a:t>
            </a:r>
            <a:r>
              <a:rPr lang="ru-RU" dirty="0">
                <a:latin typeface="Inter"/>
              </a:rPr>
              <a:t>: Следва да научим децата и учениците на отговорно онлайн поведение, поверителност и уважителна комуникация.  </a:t>
            </a:r>
            <a:endParaRPr lang="ru-RU" dirty="0" smtClean="0">
              <a:latin typeface="Inter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Inter"/>
              </a:rPr>
              <a:t>Ролята </a:t>
            </a:r>
            <a:r>
              <a:rPr lang="ru-RU" b="1" dirty="0">
                <a:latin typeface="Inter"/>
              </a:rPr>
              <a:t>на родителите и възможността за открит диалог</a:t>
            </a:r>
            <a:r>
              <a:rPr lang="ru-RU" dirty="0">
                <a:latin typeface="Inter"/>
              </a:rPr>
              <a:t>:  Родителите трябва открито да говорят с децата си относно заплахите в кибер пространстовото, социалните мрежи и популярните чат приложения. </a:t>
            </a:r>
            <a:r>
              <a:rPr lang="ru-RU" dirty="0" smtClean="0">
                <a:latin typeface="Inter"/>
              </a:rPr>
              <a:t>При </a:t>
            </a:r>
            <a:r>
              <a:rPr lang="ru-RU" dirty="0">
                <a:latin typeface="Inter"/>
              </a:rPr>
              <a:t>прояви на имитиращо поведение при подрастващите, добре е родителите да се опитат да го прекратят във възможно най-ранен етап. </a:t>
            </a:r>
            <a:endParaRPr lang="ru-RU" dirty="0" smtClean="0">
              <a:latin typeface="Inter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Inter"/>
              </a:rPr>
              <a:t>Наблюдаване </a:t>
            </a:r>
            <a:r>
              <a:rPr lang="ru-RU" b="1" dirty="0">
                <a:latin typeface="Inter"/>
              </a:rPr>
              <a:t>на използването на </a:t>
            </a:r>
            <a:r>
              <a:rPr lang="ru-RU" b="1" dirty="0" smtClean="0">
                <a:latin typeface="Inter"/>
              </a:rPr>
              <a:t>устройствата</a:t>
            </a:r>
            <a:endParaRPr lang="ru-RU" dirty="0">
              <a:latin typeface="Inter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Inter"/>
              </a:rPr>
              <a:t> </a:t>
            </a:r>
            <a:endParaRPr lang="ru-RU" dirty="0">
              <a:latin typeface="In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4495800"/>
            <a:ext cx="4862514" cy="227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48929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925" y="942861"/>
            <a:ext cx="802005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284C7"/>
                </a:solidFill>
                <a:latin typeface="Inter"/>
              </a:rPr>
              <a:t>Изграждане </a:t>
            </a:r>
            <a:r>
              <a:rPr lang="ru-RU" sz="2400" b="1" dirty="0">
                <a:solidFill>
                  <a:srgbClr val="0284C7"/>
                </a:solidFill>
                <a:latin typeface="Inter"/>
              </a:rPr>
              <a:t>на безопасна дигитална </a:t>
            </a:r>
            <a:r>
              <a:rPr lang="ru-RU" sz="2400" b="1" dirty="0" smtClean="0">
                <a:solidFill>
                  <a:srgbClr val="0284C7"/>
                </a:solidFill>
                <a:latin typeface="Inter"/>
              </a:rPr>
              <a:t>среда</a:t>
            </a:r>
          </a:p>
          <a:p>
            <a:pPr algn="just"/>
            <a:endParaRPr lang="ru-RU" sz="2400" b="1" dirty="0">
              <a:solidFill>
                <a:srgbClr val="0284C7"/>
              </a:solidFill>
              <a:latin typeface="Inte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Inter"/>
              </a:rPr>
              <a:t>Превенция </a:t>
            </a:r>
            <a:r>
              <a:rPr lang="ru-RU" sz="2000" dirty="0">
                <a:latin typeface="Inter"/>
              </a:rPr>
              <a:t>и изграждането на дигитална </a:t>
            </a:r>
            <a:r>
              <a:rPr lang="ru-RU" sz="2000" dirty="0" smtClean="0">
                <a:latin typeface="Inter"/>
              </a:rPr>
              <a:t>култура: </a:t>
            </a:r>
            <a:r>
              <a:rPr lang="ru-RU" sz="2000" dirty="0">
                <a:latin typeface="Inter"/>
              </a:rPr>
              <a:t> Проактивни образователни програми</a:t>
            </a:r>
            <a:r>
              <a:rPr lang="ru-RU" sz="2000" dirty="0" smtClean="0">
                <a:latin typeface="Inter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latin typeface="Inte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latin typeface="Inter"/>
              </a:rPr>
              <a:t>Разпознаване:</a:t>
            </a:r>
            <a:r>
              <a:rPr lang="ru-RU" sz="2000" dirty="0">
                <a:latin typeface="Inter"/>
              </a:rPr>
              <a:t> Ясни механизми за докладване</a:t>
            </a:r>
            <a:r>
              <a:rPr lang="ru-RU" sz="2000" dirty="0" smtClean="0">
                <a:latin typeface="Inter"/>
              </a:rPr>
              <a:t>. Прилагане </a:t>
            </a:r>
            <a:r>
              <a:rPr lang="ru-RU" sz="2000" dirty="0">
                <a:latin typeface="Inter"/>
              </a:rPr>
              <a:t>на политика на нулева </a:t>
            </a:r>
            <a:r>
              <a:rPr lang="ru-RU" sz="2000" dirty="0" smtClean="0">
                <a:latin typeface="Inter"/>
              </a:rPr>
              <a:t>толерантност.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latin typeface="Inte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latin typeface="Inter"/>
              </a:rPr>
              <a:t>Реакция:</a:t>
            </a:r>
            <a:r>
              <a:rPr lang="ru-RU" sz="2000" dirty="0">
                <a:latin typeface="Inter"/>
              </a:rPr>
              <a:t> Навременна и адекватна подкрепа</a:t>
            </a:r>
            <a:r>
              <a:rPr lang="ru-RU" sz="2000" dirty="0" smtClean="0">
                <a:latin typeface="Inter"/>
              </a:rPr>
              <a:t>. </a:t>
            </a:r>
            <a:r>
              <a:rPr lang="ru-RU" sz="2000" dirty="0">
                <a:latin typeface="Inter"/>
              </a:rPr>
              <a:t>Осигуряване на доверена среда за ученици и </a:t>
            </a:r>
            <a:r>
              <a:rPr lang="ru-RU" sz="2000" dirty="0" smtClean="0">
                <a:latin typeface="Inter"/>
              </a:rPr>
              <a:t>родители.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latin typeface="Inte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latin typeface="Inter"/>
              </a:rPr>
              <a:t>Сътрудничество:</a:t>
            </a:r>
            <a:r>
              <a:rPr lang="ru-RU" sz="2000" dirty="0">
                <a:latin typeface="Inter"/>
              </a:rPr>
              <a:t> Изграждане на широка мрежа от партньори</a:t>
            </a:r>
            <a:r>
              <a:rPr lang="ru-RU" sz="2000" dirty="0" smtClean="0">
                <a:latin typeface="Inter"/>
              </a:rPr>
              <a:t>. </a:t>
            </a:r>
            <a:endParaRPr lang="ru-RU" sz="2000" dirty="0">
              <a:latin typeface="Inter"/>
            </a:endParaRPr>
          </a:p>
          <a:p>
            <a:pPr algn="just"/>
            <a:r>
              <a:rPr lang="ru-RU" sz="2000" dirty="0">
                <a:latin typeface="Inter"/>
              </a:rPr>
              <a:t>Връзка с ДАЗД, Център за безопасен интернет, </a:t>
            </a:r>
            <a:r>
              <a:rPr lang="ru-RU" sz="2000" dirty="0" smtClean="0">
                <a:latin typeface="Inter"/>
              </a:rPr>
              <a:t>МВР.</a:t>
            </a:r>
          </a:p>
          <a:p>
            <a:pPr algn="ctr"/>
            <a:endParaRPr lang="ru-RU" sz="2000" i="1" dirty="0" smtClean="0">
              <a:latin typeface="Inter"/>
            </a:endParaRPr>
          </a:p>
          <a:p>
            <a:pPr algn="ctr"/>
            <a:r>
              <a:rPr lang="ru-RU" sz="2000" i="1" dirty="0" smtClean="0">
                <a:latin typeface="Inter"/>
              </a:rPr>
              <a:t>Чрез </a:t>
            </a:r>
            <a:r>
              <a:rPr lang="ru-RU" sz="2000" i="1" dirty="0">
                <a:latin typeface="Inter"/>
              </a:rPr>
              <a:t>координирани усилия можем да гарантираме, че всяко дете се чувства сигурно както онлайн, така и офлайн.</a:t>
            </a:r>
            <a:endParaRPr lang="ru-RU" sz="2000" b="0" i="1" dirty="0"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169147563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608" y="2391024"/>
            <a:ext cx="7704667" cy="33328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"</a:t>
            </a:r>
            <a:r>
              <a:rPr lang="ru-RU" dirty="0"/>
              <a:t>Основната цел на образованието е да създава хора, които са способни да правят нови неща, а не просто да повтарят това, което са направили предишните поколения – творци, изобретатели и откриватели. Втората цел на образованието е да формира умове, които могат да бъдат критични, умеят да проверяват информацията и не са склонни да приемат всичко, което им се предлага.“ --- Жан Пиаже, 1963 г. 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5143500" y="5723840"/>
            <a:ext cx="3667125" cy="103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bg-BG" dirty="0" smtClean="0">
                <a:latin typeface="Inter"/>
              </a:rPr>
              <a:t>Мая Стойчева-Николова</a:t>
            </a:r>
          </a:p>
          <a:p>
            <a:pPr>
              <a:lnSpc>
                <a:spcPct val="114000"/>
              </a:lnSpc>
            </a:pPr>
            <a:r>
              <a:rPr lang="bg-BG" dirty="0" smtClean="0">
                <a:latin typeface="Inter"/>
              </a:rPr>
              <a:t>Началник на РУО – Кюстендил </a:t>
            </a:r>
          </a:p>
          <a:p>
            <a:pPr>
              <a:lnSpc>
                <a:spcPct val="114000"/>
              </a:lnSpc>
            </a:pPr>
            <a:r>
              <a:rPr lang="bg-BG" dirty="0" smtClean="0">
                <a:latin typeface="Inter"/>
              </a:rPr>
              <a:t>23.09.2025 г.</a:t>
            </a:r>
            <a:endParaRPr lang="bg-BG" dirty="0">
              <a:latin typeface="In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4186" y="228600"/>
            <a:ext cx="2480813" cy="22098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799" y="880607"/>
            <a:ext cx="7989456" cy="5250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Inter"/>
              </a:rPr>
              <a:t>Какво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Inter"/>
              </a:rPr>
              <a:t>представлява кибертормозът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Inter"/>
              </a:rPr>
              <a:t>?</a:t>
            </a:r>
          </a:p>
          <a:p>
            <a:pPr algn="just">
              <a:lnSpc>
                <a:spcPct val="114000"/>
              </a:lnSpc>
            </a:pPr>
            <a:endParaRPr lang="ru-RU" b="1" dirty="0">
              <a:solidFill>
                <a:srgbClr val="E11D48"/>
              </a:solidFill>
              <a:latin typeface="Inter"/>
            </a:endParaRPr>
          </a:p>
          <a:p>
            <a:pPr algn="just">
              <a:lnSpc>
                <a:spcPct val="114000"/>
              </a:lnSpc>
            </a:pPr>
            <a:r>
              <a:rPr lang="ru-RU" dirty="0">
                <a:solidFill>
                  <a:srgbClr val="374151"/>
                </a:solidFill>
                <a:latin typeface="Inter"/>
              </a:rPr>
              <a:t>Кибертормозът е повтарящо се агресивно поведение, осъществявано чрез дигитални технологии, с цел да се сплаши, засрами или ядоса жертвата</a:t>
            </a:r>
            <a:r>
              <a:rPr lang="ru-RU" dirty="0" smtClean="0">
                <a:solidFill>
                  <a:srgbClr val="374151"/>
                </a:solidFill>
                <a:latin typeface="Inter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ru-RU" dirty="0">
              <a:solidFill>
                <a:srgbClr val="374151"/>
              </a:solidFill>
              <a:latin typeface="Inter"/>
            </a:endParaRPr>
          </a:p>
          <a:p>
            <a:pPr algn="just">
              <a:lnSpc>
                <a:spcPct val="114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Inter"/>
              </a:rPr>
              <a:t>Основни форми на кибертормоз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Inter"/>
              </a:rPr>
              <a:t>:</a:t>
            </a:r>
          </a:p>
          <a:p>
            <a:pPr algn="just">
              <a:lnSpc>
                <a:spcPct val="114000"/>
              </a:lnSpc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Inter"/>
            </a:endParaRP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74151"/>
                </a:solidFill>
                <a:latin typeface="Inter"/>
              </a:rPr>
              <a:t> Разпространяване </a:t>
            </a:r>
            <a:r>
              <a:rPr lang="ru-RU" b="1" dirty="0">
                <a:solidFill>
                  <a:srgbClr val="374151"/>
                </a:solidFill>
                <a:latin typeface="Inter"/>
              </a:rPr>
              <a:t>на лъжи</a:t>
            </a:r>
            <a:r>
              <a:rPr lang="ru-RU" dirty="0">
                <a:solidFill>
                  <a:srgbClr val="374151"/>
                </a:solidFill>
                <a:latin typeface="Inter"/>
              </a:rPr>
              <a:t>: Създаване на фалшиви истории и клюки.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74151"/>
                </a:solidFill>
                <a:latin typeface="Inter"/>
              </a:rPr>
              <a:t> Унижение </a:t>
            </a:r>
            <a:r>
              <a:rPr lang="ru-RU" b="1" dirty="0">
                <a:solidFill>
                  <a:srgbClr val="374151"/>
                </a:solidFill>
                <a:latin typeface="Inter"/>
              </a:rPr>
              <a:t>и подигравки</a:t>
            </a:r>
            <a:r>
              <a:rPr lang="ru-RU" dirty="0">
                <a:solidFill>
                  <a:srgbClr val="374151"/>
                </a:solidFill>
                <a:latin typeface="Inter"/>
              </a:rPr>
              <a:t>: Споделяне на лична информация или снимки.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74151"/>
                </a:solidFill>
                <a:latin typeface="Inter"/>
              </a:rPr>
              <a:t> Тормоз </a:t>
            </a:r>
            <a:r>
              <a:rPr lang="ru-RU" b="1" dirty="0">
                <a:solidFill>
                  <a:srgbClr val="374151"/>
                </a:solidFill>
                <a:latin typeface="Inter"/>
              </a:rPr>
              <a:t>и заплахи</a:t>
            </a:r>
            <a:r>
              <a:rPr lang="ru-RU" dirty="0">
                <a:solidFill>
                  <a:srgbClr val="374151"/>
                </a:solidFill>
                <a:latin typeface="Inter"/>
              </a:rPr>
              <a:t>: Изпращане на обидни или заплашителни съобщения.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74151"/>
                </a:solidFill>
                <a:latin typeface="Inter"/>
              </a:rPr>
              <a:t> Изнудване</a:t>
            </a:r>
            <a:r>
              <a:rPr lang="ru-RU" dirty="0">
                <a:solidFill>
                  <a:srgbClr val="374151"/>
                </a:solidFill>
                <a:latin typeface="Inter"/>
              </a:rPr>
              <a:t>: Заплахи с цел принуждаване на действия.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74151"/>
                </a:solidFill>
                <a:latin typeface="Inter"/>
              </a:rPr>
              <a:t> Изключване</a:t>
            </a:r>
            <a:r>
              <a:rPr lang="ru-RU" dirty="0">
                <a:solidFill>
                  <a:srgbClr val="374151"/>
                </a:solidFill>
                <a:latin typeface="Inter"/>
              </a:rPr>
              <a:t>: Умишлена социална изолация.</a:t>
            </a:r>
            <a:endParaRPr lang="ru-RU" b="0" i="0" dirty="0">
              <a:solidFill>
                <a:srgbClr val="374151"/>
              </a:solidFill>
              <a:effectLst/>
              <a:latin typeface="In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582" y="5397191"/>
            <a:ext cx="2595418" cy="14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692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635" y="1280033"/>
            <a:ext cx="7677439" cy="507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Inter"/>
              </a:rPr>
              <a:t>Защо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Inter"/>
              </a:rPr>
              <a:t>е по-опасен от традиционния тормоз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Inter"/>
              </a:rPr>
              <a:t>?</a:t>
            </a:r>
          </a:p>
          <a:p>
            <a:pPr algn="just">
              <a:lnSpc>
                <a:spcPct val="114000"/>
              </a:lnSpc>
            </a:pPr>
            <a:endParaRPr lang="ru-RU" sz="2000" b="1" dirty="0">
              <a:solidFill>
                <a:srgbClr val="E11D48"/>
              </a:solidFill>
              <a:latin typeface="Inter"/>
            </a:endParaRPr>
          </a:p>
          <a:p>
            <a:pPr algn="just">
              <a:lnSpc>
                <a:spcPct val="114000"/>
              </a:lnSpc>
            </a:pPr>
            <a:r>
              <a:rPr lang="ru-RU" sz="2000" dirty="0">
                <a:solidFill>
                  <a:srgbClr val="374151"/>
                </a:solidFill>
                <a:latin typeface="Inter"/>
              </a:rPr>
              <a:t>Кибертормозът има уникален психологически отпечатък, който го прави особено травмиращ</a:t>
            </a: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ru-RU" sz="2000" dirty="0">
              <a:solidFill>
                <a:srgbClr val="374151"/>
              </a:solidFill>
              <a:latin typeface="Inter"/>
            </a:endParaRP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374151"/>
                </a:solidFill>
                <a:latin typeface="Inter"/>
              </a:rPr>
              <a:t> Мащаб </a:t>
            </a:r>
            <a:r>
              <a:rPr lang="ru-RU" sz="2000" b="1" dirty="0">
                <a:solidFill>
                  <a:srgbClr val="374151"/>
                </a:solidFill>
                <a:latin typeface="Inter"/>
              </a:rPr>
              <a:t>и публичност: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Атаката може да достигне до огромна, неконтролируема аудитория за секунди, създавайки усещане за всеобщо осъждане.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374151"/>
                </a:solidFill>
                <a:latin typeface="Inter"/>
              </a:rPr>
              <a:t> Липса </a:t>
            </a:r>
            <a:r>
              <a:rPr lang="ru-RU" sz="2000" b="1" dirty="0">
                <a:solidFill>
                  <a:srgbClr val="374151"/>
                </a:solidFill>
                <a:latin typeface="Inter"/>
              </a:rPr>
              <a:t>на "убежище":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Жертвата не се чувства в безопасност никъде – дори в собствения си дом, което води до хронично състояние на страх.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374151"/>
                </a:solidFill>
                <a:latin typeface="Inter"/>
              </a:rPr>
              <a:t> Електронна </a:t>
            </a:r>
            <a:r>
              <a:rPr lang="ru-RU" sz="2000" b="1" dirty="0">
                <a:solidFill>
                  <a:srgbClr val="374151"/>
                </a:solidFill>
                <a:latin typeface="Inter"/>
              </a:rPr>
              <a:t>следа: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Агресията оставя дигитално доказателство, което може да се разпространява неконтролируемо.</a:t>
            </a:r>
            <a:endParaRPr lang="ru-RU" sz="2000" b="0" i="0" dirty="0">
              <a:solidFill>
                <a:srgbClr val="374151"/>
              </a:solidFill>
              <a:effectLst/>
              <a:latin typeface="In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557" y="0"/>
            <a:ext cx="1923589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06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5925" y="857250"/>
            <a:ext cx="7266999" cy="507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Inter"/>
              </a:rPr>
              <a:t>Основни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Inter"/>
              </a:rPr>
              <a:t>признаци за кибертормоз</a:t>
            </a:r>
          </a:p>
          <a:p>
            <a:pPr algn="just">
              <a:lnSpc>
                <a:spcPct val="114000"/>
              </a:lnSpc>
            </a:pPr>
            <a:r>
              <a:rPr lang="ru-RU" sz="2000" dirty="0">
                <a:solidFill>
                  <a:srgbClr val="374151"/>
                </a:solidFill>
                <a:latin typeface="Inter"/>
              </a:rPr>
              <a:t>Тези индикатори могат да бъдат разделени на четири основни категории</a:t>
            </a: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:</a:t>
            </a:r>
          </a:p>
          <a:p>
            <a:pPr algn="just">
              <a:lnSpc>
                <a:spcPct val="114000"/>
              </a:lnSpc>
            </a:pPr>
            <a:endParaRPr lang="ru-RU" sz="2000" dirty="0" smtClean="0">
              <a:solidFill>
                <a:srgbClr val="374151"/>
              </a:solidFill>
              <a:latin typeface="Inter"/>
            </a:endParaRPr>
          </a:p>
          <a:p>
            <a:pPr algn="just">
              <a:lnSpc>
                <a:spcPct val="114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Inter"/>
              </a:rPr>
              <a:t>Поведенчески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Inter"/>
              </a:rPr>
              <a:t>: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Inter"/>
            </a:endParaRP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 Социално 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оттегляне и избягване на приятели.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 Влошаване 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на успеха или нежелание да </a:t>
            </a: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се</a:t>
            </a:r>
          </a:p>
          <a:p>
            <a:pPr algn="just">
              <a:lnSpc>
                <a:spcPct val="114000"/>
              </a:lnSpc>
            </a:pP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 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ходи на училище.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 Необичайна 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потайност или агресия</a:t>
            </a: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74151"/>
              </a:solidFill>
              <a:latin typeface="Inter"/>
            </a:endParaRPr>
          </a:p>
          <a:p>
            <a:pPr algn="just">
              <a:lnSpc>
                <a:spcPct val="114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Inter"/>
              </a:rPr>
              <a:t>Емоционални: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Inter"/>
            </a:endParaRP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 Симптоми 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на депресия, тревожност, срам, безпомощност.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 Загуба 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на интерес към хобита и любими дейности.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 Мисли 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за самоубийство (в най-тежките случаи).</a:t>
            </a:r>
            <a:endParaRPr lang="ru-RU" sz="2000" b="0" i="0" dirty="0">
              <a:solidFill>
                <a:srgbClr val="374151"/>
              </a:solidFill>
              <a:effectLst/>
              <a:latin typeface="In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661" y="3019425"/>
            <a:ext cx="2501464" cy="16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088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882" y="1601044"/>
            <a:ext cx="7567468" cy="444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Inter"/>
              </a:rPr>
              <a:t>Физически: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Inter"/>
            </a:endParaRP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 Нарушения 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на съня и промени в хранителните навици.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 Чести 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главоболия, стомашни болки или други физически оплаквания без медицинска причина.</a:t>
            </a:r>
          </a:p>
          <a:p>
            <a:pPr algn="just">
              <a:lnSpc>
                <a:spcPct val="114000"/>
              </a:lnSpc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Inter"/>
            </a:endParaRPr>
          </a:p>
          <a:p>
            <a:pPr algn="just">
              <a:lnSpc>
                <a:spcPct val="114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Inter"/>
              </a:rPr>
              <a:t>Дигитални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Inter"/>
              </a:rPr>
              <a:t>: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Inter"/>
            </a:endParaRP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 Рязка 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загуба на интерес към телефона/компютъра или прекомерна зависимост от тях.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 Нервност 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или страх след получаване на съобщение, последвано от бързо изтриване на съдържанието.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 Внезапно 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затваряне на устройството, когато възрастен се приближи.</a:t>
            </a:r>
            <a:endParaRPr lang="ru-RU" sz="2000" b="0" i="0" dirty="0">
              <a:solidFill>
                <a:srgbClr val="374151"/>
              </a:solidFill>
              <a:effectLst/>
              <a:latin typeface="In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30" y="152535"/>
            <a:ext cx="1880470" cy="20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194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9175" y="761680"/>
            <a:ext cx="7600950" cy="4092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Inter"/>
              </a:rPr>
              <a:t>Дългосрочни последици</a:t>
            </a:r>
          </a:p>
          <a:p>
            <a:pPr algn="just">
              <a:lnSpc>
                <a:spcPct val="114000"/>
              </a:lnSpc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Inter"/>
            </a:endParaRP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374151"/>
                </a:solidFill>
                <a:latin typeface="Inter"/>
              </a:rPr>
              <a:t> Повишен </a:t>
            </a:r>
            <a:r>
              <a:rPr lang="ru-RU" sz="2000" b="1" dirty="0">
                <a:solidFill>
                  <a:srgbClr val="374151"/>
                </a:solidFill>
                <a:latin typeface="Inter"/>
              </a:rPr>
              <a:t>риск от емоционални разстройства: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Депресия и тревожност в зряла възраст</a:t>
            </a: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74151"/>
              </a:solidFill>
              <a:latin typeface="Inter"/>
            </a:endParaRP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374151"/>
                </a:solidFill>
                <a:latin typeface="Inter"/>
              </a:rPr>
              <a:t> Загуба </a:t>
            </a:r>
            <a:r>
              <a:rPr lang="ru-RU" sz="2000" b="1" dirty="0">
                <a:solidFill>
                  <a:srgbClr val="374151"/>
                </a:solidFill>
                <a:latin typeface="Inter"/>
              </a:rPr>
              <a:t>на доверие: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Трудности в създаването на пълноценни взаимоотношения с връстници и в интимното общуване</a:t>
            </a: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74151"/>
              </a:solidFill>
              <a:latin typeface="Inter"/>
            </a:endParaRP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374151"/>
                </a:solidFill>
                <a:latin typeface="Inter"/>
              </a:rPr>
              <a:t> Социална </a:t>
            </a:r>
            <a:r>
              <a:rPr lang="ru-RU" sz="2000" b="1" dirty="0">
                <a:solidFill>
                  <a:srgbClr val="374151"/>
                </a:solidFill>
                <a:latin typeface="Inter"/>
              </a:rPr>
              <a:t>изолация: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Затваряне в себе си и избягване на социални контакти.</a:t>
            </a:r>
            <a:endParaRPr lang="ru-RU" sz="2000" b="0" i="0" dirty="0">
              <a:solidFill>
                <a:srgbClr val="374151"/>
              </a:solidFill>
              <a:effectLst/>
              <a:latin typeface="In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5802" y="4244001"/>
            <a:ext cx="4085098" cy="27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872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58" y="933155"/>
            <a:ext cx="7704667" cy="37328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Inter"/>
              </a:rPr>
              <a:t>Рискови фактори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1800" dirty="0">
              <a:solidFill>
                <a:schemeClr val="accent1">
                  <a:lumMod val="75000"/>
                </a:schemeClr>
              </a:solidFill>
              <a:latin typeface="Inter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>
                <a:latin typeface="Inter"/>
              </a:rPr>
              <a:t>•</a:t>
            </a:r>
            <a:r>
              <a:rPr lang="bg-BG" dirty="0" smtClean="0">
                <a:latin typeface="Inter"/>
              </a:rPr>
              <a:t> Често и неконтролирано използване на интернет.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latin typeface="Inter"/>
              </a:rPr>
              <a:t>• Слаба дигитална грамотност.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latin typeface="Inter"/>
              </a:rPr>
              <a:t>• Недостатъчен родителски надзор.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latin typeface="Inter"/>
              </a:rPr>
              <a:t>• Натиск от връстници и емоционална уязвимост.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latin typeface="Inter"/>
              </a:rPr>
              <a:t>• Изолирани или уязвими социални групи.</a:t>
            </a:r>
            <a:endParaRPr lang="bg-BG" dirty="0">
              <a:latin typeface="In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971" y="4666021"/>
            <a:ext cx="3563829" cy="2002847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550" y="549520"/>
            <a:ext cx="7839075" cy="5600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b="1" dirty="0" smtClean="0">
                <a:solidFill>
                  <a:srgbClr val="0284C7"/>
                </a:solidFill>
                <a:latin typeface="Inter"/>
              </a:rPr>
              <a:t>Превенция</a:t>
            </a:r>
            <a:r>
              <a:rPr lang="ru-RU" sz="2400" b="1" dirty="0">
                <a:solidFill>
                  <a:srgbClr val="0284C7"/>
                </a:solidFill>
                <a:latin typeface="Inter"/>
              </a:rPr>
              <a:t>: Създаване на култура на дигитална безопасност</a:t>
            </a:r>
          </a:p>
          <a:p>
            <a:pPr algn="just">
              <a:lnSpc>
                <a:spcPct val="114000"/>
              </a:lnSpc>
            </a:pPr>
            <a:r>
              <a:rPr lang="ru-RU" sz="2000" dirty="0">
                <a:solidFill>
                  <a:srgbClr val="374151"/>
                </a:solidFill>
                <a:latin typeface="Inter"/>
              </a:rPr>
              <a:t>Превенцията започва с изграждането на сигурни и информирани общности</a:t>
            </a: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ru-RU" sz="1400" dirty="0">
              <a:solidFill>
                <a:srgbClr val="374151"/>
              </a:solidFill>
              <a:latin typeface="Inter"/>
            </a:endParaRP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EA5E9"/>
                </a:solidFill>
                <a:latin typeface="Inter"/>
              </a:rPr>
              <a:t>Обучение на учители и персонал: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Организиране на семинари и уебинари за разпознаване на признаците на кибертормоз и правилната реакция</a:t>
            </a: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74151"/>
              </a:solidFill>
              <a:latin typeface="Inter"/>
            </a:endParaRP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EA5E9"/>
                </a:solidFill>
                <a:latin typeface="Inter"/>
              </a:rPr>
              <a:t>Образователни програми за ученици: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Разработване на интерактивни уроци и кампании за дигитална етика и поведение</a:t>
            </a: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74151"/>
              </a:solidFill>
              <a:latin typeface="Inter"/>
            </a:endParaRP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EA5E9"/>
                </a:solidFill>
                <a:latin typeface="Inter"/>
              </a:rPr>
              <a:t>Информиране на родители: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Провеждане на информационни срещи и предоставяне на ресурси за това как да подкрепят децата си онлайн.</a:t>
            </a:r>
            <a:endParaRPr lang="ru-RU" sz="2000" b="0" i="0" dirty="0">
              <a:solidFill>
                <a:srgbClr val="374151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6916240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5825" y="546170"/>
            <a:ext cx="7981949" cy="5080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b="1" dirty="0" smtClean="0">
                <a:solidFill>
                  <a:srgbClr val="0284C7"/>
                </a:solidFill>
                <a:latin typeface="Inter"/>
              </a:rPr>
              <a:t>Разпознаване</a:t>
            </a:r>
            <a:r>
              <a:rPr lang="ru-RU" sz="2400" b="1" dirty="0">
                <a:solidFill>
                  <a:srgbClr val="0284C7"/>
                </a:solidFill>
                <a:latin typeface="Inter"/>
              </a:rPr>
              <a:t>: Проактивен мониторинг и подкрепа</a:t>
            </a:r>
          </a:p>
          <a:p>
            <a:pPr algn="just">
              <a:lnSpc>
                <a:spcPct val="114000"/>
              </a:lnSpc>
            </a:pPr>
            <a:r>
              <a:rPr lang="ru-RU" sz="2000" dirty="0">
                <a:solidFill>
                  <a:srgbClr val="374151"/>
                </a:solidFill>
                <a:latin typeface="Inter"/>
              </a:rPr>
              <a:t>Ранното разпознаване е от съществено значение за предотвратяване на ескалацията на проблема</a:t>
            </a: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ru-RU" sz="1400" dirty="0">
              <a:solidFill>
                <a:srgbClr val="374151"/>
              </a:solidFill>
              <a:latin typeface="Inter"/>
            </a:endParaRP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EA5E9"/>
                </a:solidFill>
                <a:latin typeface="Inter"/>
              </a:rPr>
              <a:t>Системи за анонимно докладване: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Създаване на механизми (напр. онлайн формуляр) за ученици, родители и учители, чрез които да съобщават за случаи на кибертормоз</a:t>
            </a: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74151"/>
              </a:solidFill>
              <a:latin typeface="Inter"/>
            </a:endParaRP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EA5E9"/>
                </a:solidFill>
                <a:latin typeface="Inter"/>
              </a:rPr>
              <a:t>Назначаване на училищни координатори: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Определяне на отговорно лице във всяко училище, което да се занимава с превенцията и разглеждането на случаите на тормоз</a:t>
            </a:r>
            <a:r>
              <a:rPr lang="ru-RU" sz="2000" dirty="0" smtClean="0">
                <a:solidFill>
                  <a:srgbClr val="374151"/>
                </a:solidFill>
                <a:latin typeface="Inter"/>
              </a:rPr>
              <a:t>.</a:t>
            </a: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74151"/>
              </a:solidFill>
              <a:latin typeface="Inter"/>
            </a:endParaRPr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EA5E9"/>
                </a:solidFill>
                <a:latin typeface="Inter"/>
              </a:rPr>
              <a:t>Партньорство с доставчици на услуги:</a:t>
            </a:r>
            <a:r>
              <a:rPr lang="ru-RU" sz="2000" dirty="0">
                <a:solidFill>
                  <a:srgbClr val="374151"/>
                </a:solidFill>
                <a:latin typeface="Inter"/>
              </a:rPr>
              <a:t> Сътрудничество с телекомуникационни компании и социални медии за бърза реакция при необходимост.</a:t>
            </a:r>
            <a:endParaRPr lang="ru-RU" sz="2000" b="0" i="0" dirty="0">
              <a:solidFill>
                <a:srgbClr val="374151"/>
              </a:solidFill>
              <a:effectLst/>
              <a:latin typeface="In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9" y="5035420"/>
            <a:ext cx="3185349" cy="192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896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281</TotalTime>
  <Words>713</Words>
  <Application>Microsoft Office PowerPoint</Application>
  <PresentationFormat>On-screen Show (4:3)</PresentationFormat>
  <Paragraphs>113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Inter</vt:lpstr>
      <vt:lpstr>Parallax</vt:lpstr>
      <vt:lpstr>Кибертормозът -  признаци, последици, подкрепа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Кибертормозът над деца и ученици</dc:title>
  <dc:subject/>
  <dc:creator/>
  <cp:keywords/>
  <dc:description>generated using python-pptx</dc:description>
  <cp:lastModifiedBy>RUO_DZI</cp:lastModifiedBy>
  <cp:revision>30</cp:revision>
  <dcterms:created xsi:type="dcterms:W3CDTF">2013-01-27T09:14:16Z</dcterms:created>
  <dcterms:modified xsi:type="dcterms:W3CDTF">2025-09-22T21:48:01Z</dcterms:modified>
  <cp:category/>
</cp:coreProperties>
</file>